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9"/>
  </p:notesMasterIdLst>
  <p:sldIdLst>
    <p:sldId id="256" r:id="rId2"/>
    <p:sldId id="257" r:id="rId3"/>
    <p:sldId id="258" r:id="rId4"/>
    <p:sldId id="259" r:id="rId5"/>
    <p:sldId id="308" r:id="rId6"/>
    <p:sldId id="268" r:id="rId7"/>
    <p:sldId id="264" r:id="rId8"/>
    <p:sldId id="265" r:id="rId9"/>
    <p:sldId id="266" r:id="rId10"/>
    <p:sldId id="307" r:id="rId11"/>
    <p:sldId id="267" r:id="rId12"/>
    <p:sldId id="319" r:id="rId13"/>
    <p:sldId id="316" r:id="rId14"/>
    <p:sldId id="317" r:id="rId15"/>
    <p:sldId id="318" r:id="rId16"/>
    <p:sldId id="271" r:id="rId17"/>
    <p:sldId id="272" r:id="rId18"/>
    <p:sldId id="273" r:id="rId19"/>
    <p:sldId id="296" r:id="rId20"/>
    <p:sldId id="274" r:id="rId21"/>
    <p:sldId id="275" r:id="rId22"/>
    <p:sldId id="276" r:id="rId23"/>
    <p:sldId id="309" r:id="rId24"/>
    <p:sldId id="277" r:id="rId25"/>
    <p:sldId id="278" r:id="rId26"/>
    <p:sldId id="310" r:id="rId27"/>
    <p:sldId id="279" r:id="rId28"/>
    <p:sldId id="280" r:id="rId29"/>
    <p:sldId id="297" r:id="rId30"/>
    <p:sldId id="281" r:id="rId31"/>
    <p:sldId id="298" r:id="rId32"/>
    <p:sldId id="282" r:id="rId33"/>
    <p:sldId id="299" r:id="rId34"/>
    <p:sldId id="300" r:id="rId35"/>
    <p:sldId id="301" r:id="rId36"/>
    <p:sldId id="284" r:id="rId37"/>
    <p:sldId id="293" r:id="rId38"/>
    <p:sldId id="294" r:id="rId39"/>
    <p:sldId id="295" r:id="rId40"/>
    <p:sldId id="320" r:id="rId41"/>
    <p:sldId id="288" r:id="rId42"/>
    <p:sldId id="289" r:id="rId43"/>
    <p:sldId id="290" r:id="rId44"/>
    <p:sldId id="291" r:id="rId45"/>
    <p:sldId id="292" r:id="rId46"/>
    <p:sldId id="302" r:id="rId47"/>
    <p:sldId id="303" r:id="rId48"/>
    <p:sldId id="304" r:id="rId49"/>
    <p:sldId id="305" r:id="rId50"/>
    <p:sldId id="314" r:id="rId51"/>
    <p:sldId id="312" r:id="rId52"/>
    <p:sldId id="315" r:id="rId53"/>
    <p:sldId id="269" r:id="rId54"/>
    <p:sldId id="270" r:id="rId55"/>
    <p:sldId id="306" r:id="rId56"/>
    <p:sldId id="260" r:id="rId57"/>
    <p:sldId id="262" r:id="rId58"/>
  </p:sldIdLst>
  <p:sldSz cx="12192000" cy="6858000"/>
  <p:notesSz cx="6858000" cy="9144000"/>
  <p:embeddedFontLst>
    <p:embeddedFont>
      <p:font typeface="Cambria Math" panose="02040503050406030204" pitchFamily="18" charset="0"/>
      <p:regular r:id="rId60"/>
    </p:embeddedFont>
    <p:embeddedFont>
      <p:font typeface="Wingdings 2" panose="05020102010507070707" pitchFamily="18" charset="2"/>
      <p:regular r:id="rId6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F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0" autoAdjust="0"/>
    <p:restoredTop sz="91084" autoAdjust="0"/>
  </p:normalViewPr>
  <p:slideViewPr>
    <p:cSldViewPr snapToGrid="0">
      <p:cViewPr varScale="1">
        <p:scale>
          <a:sx n="100" d="100"/>
          <a:sy n="100" d="100"/>
        </p:scale>
        <p:origin x="1134" y="9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2746181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34</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36</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39</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a:p>
        </p:txBody>
      </p:sp>
      <p:sp>
        <p:nvSpPr>
          <p:cNvPr id="4" name="Slide Number Placeholder 3"/>
          <p:cNvSpPr>
            <a:spLocks noGrp="1"/>
          </p:cNvSpPr>
          <p:nvPr>
            <p:ph type="sldNum" sz="quarter" idx="5"/>
          </p:nvPr>
        </p:nvSpPr>
        <p:spPr/>
        <p:txBody>
          <a:bodyPr/>
          <a:lstStyle/>
          <a:p>
            <a:fld id="{96DEF5C9-177F-0C45-AA76-662223365ACF}" type="slidenum">
              <a:rPr lang="x-none" smtClean="0"/>
              <a:t>40</a:t>
            </a:fld>
            <a:endParaRPr lang="x-none"/>
          </a:p>
        </p:txBody>
      </p:sp>
    </p:spTree>
    <p:extLst>
      <p:ext uri="{BB962C8B-B14F-4D97-AF65-F5344CB8AC3E}">
        <p14:creationId xmlns:p14="http://schemas.microsoft.com/office/powerpoint/2010/main" val="674859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47</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48</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49</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56</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57</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2022/4/15</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2022/4/15</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notesSlide" Target="../notesSlides/notesSlide18.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4.bin"/><Relationship Id="rId10" Type="http://schemas.openxmlformats.org/officeDocument/2006/relationships/image" Target="../media/image11.wmf"/><Relationship Id="rId4" Type="http://schemas.openxmlformats.org/officeDocument/2006/relationships/image" Target="../media/image12.jpeg"/><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27.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notesSlide" Target="../notesSlides/notesSlide28.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1.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3.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155621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latin typeface="宋体" panose="02010600030101010101" pitchFamily="2" charset="-122"/>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1339508802"/>
                  </p:ext>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579120">
                    <a:tc>
                      <a:txBody>
                        <a:bodyPr/>
                        <a:lstStyle/>
                        <a:p>
                          <a:endParaRPr lang="zh-CN"/>
                        </a:p>
                      </a:txBody>
                      <a:tcPr>
                        <a:blipFill>
                          <a:blip r:embed="rId2"/>
                          <a:stretch>
                            <a:fillRect l="-658" t="-66316" r="-523684" b="-335789"/>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1980202578"/>
                  </p:ext>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4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94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211"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212"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06"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routine passenger flights, sections that require a significant amount of time include the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types of planes and 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323"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324"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325"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Tree>
    <p:extLst>
      <p:ext uri="{BB962C8B-B14F-4D97-AF65-F5344CB8AC3E}">
        <p14:creationId xmlns:p14="http://schemas.microsoft.com/office/powerpoint/2010/main" val="381193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65"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lastious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77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45"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1958844" y="3656341"/>
                        <a:ext cx="8274312" cy="2073899"/>
                      </a:xfrm>
                      <a:prstGeom prst="rect">
                        <a:avLst/>
                      </a:prstGeom>
                    </p:spPr>
                  </p:pic>
                </p:oleObj>
              </mc:Fallback>
            </mc:AlternateContent>
          </a:graphicData>
        </a:graphic>
      </p:graphicFrame>
    </p:spTree>
    <p:extLst>
      <p:ext uri="{BB962C8B-B14F-4D97-AF65-F5344CB8AC3E}">
        <p14:creationId xmlns:p14="http://schemas.microsoft.com/office/powerpoint/2010/main" val="455103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the time to offer seats can be calculated if the original state is given.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。在这里，我们仅此一次地使用下标来表示乘客在队中的位置。下标越小表示该乘客在当时越靠前。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13"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328"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329"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46" y="2875120"/>
            <a:ext cx="10997107" cy="3011329"/>
          </a:xfrm>
        </p:spPr>
      </p:pic>
    </p:spTree>
    <p:extLst>
      <p:ext uri="{BB962C8B-B14F-4D97-AF65-F5344CB8AC3E}">
        <p14:creationId xmlns:p14="http://schemas.microsoft.com/office/powerpoint/2010/main" val="170141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376"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377"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426"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427"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85"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Tree>
    <p:extLst>
      <p:ext uri="{BB962C8B-B14F-4D97-AF65-F5344CB8AC3E}">
        <p14:creationId xmlns:p14="http://schemas.microsoft.com/office/powerpoint/2010/main" val="3833897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3441513" y="2222500"/>
            <a:ext cx="5308974" cy="3636963"/>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due to the similarity between both processes, it’s evident that the best disembarking strategy is identical to embarking: 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Tree>
    <p:extLst>
      <p:ext uri="{BB962C8B-B14F-4D97-AF65-F5344CB8AC3E}">
        <p14:creationId xmlns:p14="http://schemas.microsoft.com/office/powerpoint/2010/main" val="1966574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significant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unexpectedly unshown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Tree>
    <p:extLst>
      <p:ext uri="{BB962C8B-B14F-4D97-AF65-F5344CB8AC3E}">
        <p14:creationId xmlns:p14="http://schemas.microsoft.com/office/powerpoint/2010/main" val="1518204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a:t>
            </a:r>
            <a:r>
              <a:rPr lang="en-US" altLang="zh-CN" sz="1600" dirty="0" err="1">
                <a:latin typeface="Times New Roman" panose="02020603050405020304" pitchFamily="18" charset="0"/>
                <a:ea typeface="+mj-ea"/>
                <a:cs typeface="Times New Roman" panose="02020603050405020304" pitchFamily="18" charset="0"/>
              </a:rPr>
              <a:t>standardisation</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essential,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600" i="1" dirty="0">
                <a:latin typeface="Times New Roman" panose="02020603050405020304" pitchFamily="18" charset="0"/>
                <a:ea typeface="+mj-ea"/>
                <a:cs typeface="Times New Roman" panose="02020603050405020304" pitchFamily="18" charset="0"/>
              </a:rPr>
              <a:t>equally</a:t>
            </a:r>
            <a:r>
              <a:rPr lang="en-US" altLang="zh-CN" sz="16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3698447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that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straightforward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err="1">
                <a:effectLst/>
                <a:latin typeface="Times New Roman" panose="02020603050405020304" pitchFamily="18" charset="0"/>
                <a:cs typeface="Times New Roman" panose="02020603050405020304" pitchFamily="18" charset="0"/>
              </a:rPr>
              <a:t>minimises</a:t>
            </a:r>
            <a:r>
              <a:rPr lang="en-US" altLang="zh-CN" sz="1500" b="1" i="0" dirty="0">
                <a:effectLst/>
                <a:latin typeface="Times New Roman" panose="02020603050405020304" pitchFamily="18" charset="0"/>
                <a:cs typeface="Times New Roman" panose="02020603050405020304" pitchFamily="18" charset="0"/>
              </a:rPr>
              <a:t>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p:cNvSpPr txBox="1"/>
          <p:nvPr/>
        </p:nvSpPr>
        <p:spPr>
          <a:xfrm>
            <a:off x="4516582" y="6244936"/>
            <a:ext cx="3158836" cy="523220"/>
          </a:xfrm>
          <a:prstGeom prst="rect">
            <a:avLst/>
          </a:prstGeom>
          <a:noFill/>
        </p:spPr>
        <p:txBody>
          <a:bodyPr wrap="square" rtlCol="0">
            <a:spAutoFit/>
          </a:bodyPr>
          <a:lstStyle/>
          <a:p>
            <a:pPr algn="ctr"/>
            <a:r>
              <a:rPr lang="zh-CN" altLang="en-US" sz="1400" dirty="0"/>
              <a:t>图 模拟结果</a:t>
            </a:r>
            <a:endParaRPr lang="en-US" altLang="zh-CN" sz="1400" dirty="0"/>
          </a:p>
          <a:p>
            <a:pPr algn="ctr"/>
            <a:r>
              <a:rPr lang="en-US" altLang="zh-CN" sz="1400" dirty="0"/>
              <a:t>Fig. Simulation results</a:t>
            </a:r>
            <a:endParaRPr lang="zh-CN" altLang="en-US" sz="1400" dirty="0"/>
          </a:p>
        </p:txBody>
      </p:sp>
      <p:pic>
        <p:nvPicPr>
          <p:cNvPr id="8" name="内容占位符 7">
            <a:extLst>
              <a:ext uri="{FF2B5EF4-FFF2-40B4-BE49-F238E27FC236}">
                <a16:creationId xmlns:a16="http://schemas.microsoft.com/office/drawing/2014/main" id="{D6B5BBCC-E573-4622-AD47-992F94FAA97F}"/>
              </a:ext>
            </a:extLst>
          </p:cNvPr>
          <p:cNvPicPr>
            <a:picLocks noGrp="1" noChangeAspect="1"/>
          </p:cNvPicPr>
          <p:nvPr>
            <p:ph idx="1"/>
          </p:nvPr>
        </p:nvPicPr>
        <p:blipFill>
          <a:blip r:embed="rId3"/>
          <a:stretch>
            <a:fillRect/>
          </a:stretch>
        </p:blipFill>
        <p:spPr>
          <a:xfrm>
            <a:off x="2225400" y="2330450"/>
            <a:ext cx="7741201" cy="3421063"/>
          </a:xfrm>
        </p:spPr>
      </p:pic>
    </p:spTree>
    <p:extLst>
      <p:ext uri="{BB962C8B-B14F-4D97-AF65-F5344CB8AC3E}">
        <p14:creationId xmlns:p14="http://schemas.microsoft.com/office/powerpoint/2010/main" val="1701927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9900" y="2224650"/>
            <a:ext cx="6172200" cy="3632662"/>
          </a:xfrm>
        </p:spPr>
      </p:pic>
    </p:spTree>
    <p:extLst>
      <p:ext uri="{BB962C8B-B14F-4D97-AF65-F5344CB8AC3E}">
        <p14:creationId xmlns:p14="http://schemas.microsoft.com/office/powerpoint/2010/main" val="1130272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839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70782" y="2426397"/>
            <a:ext cx="10650436" cy="161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61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dealing with these parts. We can use the best boarding sequence in each part. Then, for we’ve concluded that the best strategy is to make full use of the aisles, we only need to make sure the main aisle is full.</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2080603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a:xfrm>
            <a:off x="818712" y="2222287"/>
            <a:ext cx="3952985" cy="3636511"/>
          </a:xfrm>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152" y="2404797"/>
            <a:ext cx="6345741" cy="3271489"/>
          </a:xfrm>
          <a:prstGeom prst="rect">
            <a:avLst/>
          </a:prstGeom>
        </p:spPr>
      </p:pic>
      <p:sp>
        <p:nvSpPr>
          <p:cNvPr id="3" name="文本框 2"/>
          <p:cNvSpPr txBox="1"/>
          <p:nvPr/>
        </p:nvSpPr>
        <p:spPr>
          <a:xfrm>
            <a:off x="6672815" y="594885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E5E88F9-E49C-42F7-80FF-3DA2824CDC8B}"/>
              </a:ext>
            </a:extLst>
          </p:cNvPr>
          <p:cNvSpPr>
            <a:spLocks noGrp="1"/>
          </p:cNvSpPr>
          <p:nvPr>
            <p:ph sz="half" idx="1"/>
          </p:nvPr>
        </p:nvSpPr>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first board inner group passengers to ensure aisles' efficiency. Meanwhile, to prevent empty cells caused by seated inner group passengers, we decided to arrange a few inner group passengers after some outer group passengers have boarded, to fill up the empty cells.</a:t>
            </a:r>
            <a:endParaRPr lang="zh-CN" altLang="en-US" dirty="0">
              <a:latin typeface="宋体" panose="02010600030101010101" pitchFamily="2" charset="-122"/>
            </a:endParaRPr>
          </a:p>
          <a:p>
            <a:endParaRPr lang="zh-CN" altLang="en-US" dirty="0"/>
          </a:p>
        </p:txBody>
      </p:sp>
      <p:pic>
        <p:nvPicPr>
          <p:cNvPr id="8" name="内容占位符 6">
            <a:extLst>
              <a:ext uri="{FF2B5EF4-FFF2-40B4-BE49-F238E27FC236}">
                <a16:creationId xmlns:a16="http://schemas.microsoft.com/office/drawing/2014/main" id="{6DCBA5CA-B857-4B5D-941F-03CB6C5856E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785664" y="2713339"/>
            <a:ext cx="4084497" cy="29230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specific passenger, the time to lay down his luggage and remove it is the same.</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所有乘客在过道中的最大速度相等。</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All passengers walk at the same speed on the aisles.</a:t>
            </a:r>
          </a:p>
          <a:p>
            <a:pPr marL="0" lvl="0" indent="0" defTabSz="914400">
              <a:spcBef>
                <a:spcPts val="0"/>
              </a:spcBef>
              <a:spcAft>
                <a:spcPts val="0"/>
              </a:spcAft>
              <a:buClrTx/>
              <a:buNone/>
              <a:defRPr/>
            </a:pPr>
            <a:endParaRPr lang="en-US" altLang="zh-CN" sz="1500" dirty="0">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latin typeface="Times New Roman" panose="02020603050405020304" pitchFamily="18" charset="0"/>
                <a:cs typeface="Times New Roman" panose="02020603050405020304" pitchFamily="18" charset="0"/>
              </a:rPr>
              <a:t>乘客只会朝着自己座位的方向移动，而不会往回走。</a:t>
            </a:r>
            <a:endParaRPr lang="en-US" altLang="zh-CN" sz="1500" b="1" dirty="0">
              <a:solidFill>
                <a:srgbClr val="13009C"/>
              </a:solidFill>
              <a:latin typeface="Times New Roman" panose="02020603050405020304" pitchFamily="18" charset="0"/>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cs typeface="Times New Roman" panose="02020603050405020304" pitchFamily="18" charset="0"/>
              </a:rPr>
              <a:t>Passengers never go backwards.</a:t>
            </a:r>
            <a:endParaRPr lang="zh-CN" altLang="en-US" sz="1500" dirty="0">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a:t>
            </a: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prioritised</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 with respect to those of the economic class.</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endParaRPr lang="zh-CN" alt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b="1"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这条看似违背了之后与时间有关的速度，但其维护了模型的离散</a:t>
                </a:r>
                <a:r>
                  <a:rPr lang="zh-CN" altLang="en-US" sz="1500" dirty="0">
                    <a:ea typeface="宋体" panose="02010600030101010101" pitchFamily="2" charset="-122"/>
                    <a:cs typeface="Times New Roman" panose="02020603050405020304" pitchFamily="18" charset="0"/>
                  </a:rPr>
                  <a:t>性</a:t>
                </a: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It only appeared in the calculation of total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589</TotalTime>
  <Words>6806</Words>
  <Application>Microsoft Office PowerPoint</Application>
  <PresentationFormat>宽屏</PresentationFormat>
  <Paragraphs>681</Paragraphs>
  <Slides>57</Slides>
  <Notes>54</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64" baseType="lpstr">
      <vt:lpstr>Times New Roman</vt:lpstr>
      <vt:lpstr>宋体</vt:lpstr>
      <vt:lpstr>Wingdings</vt:lpstr>
      <vt:lpstr>Wingdings 2</vt:lpstr>
      <vt:lpstr>Cambria Math</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变量表 Notations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Shao Eason</cp:lastModifiedBy>
  <cp:revision>107</cp:revision>
  <dcterms:created xsi:type="dcterms:W3CDTF">2022-04-09T13:58:34Z</dcterms:created>
  <dcterms:modified xsi:type="dcterms:W3CDTF">2022-04-15T03:36:07Z</dcterms:modified>
</cp:coreProperties>
</file>